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1" r:id="rId3"/>
    <p:sldId id="269" r:id="rId4"/>
    <p:sldId id="270" r:id="rId5"/>
    <p:sldId id="263" r:id="rId6"/>
    <p:sldId id="262" r:id="rId7"/>
    <p:sldId id="257" r:id="rId8"/>
    <p:sldId id="277" r:id="rId9"/>
    <p:sldId id="256" r:id="rId10"/>
    <p:sldId id="274" r:id="rId11"/>
    <p:sldId id="265" r:id="rId12"/>
    <p:sldId id="266" r:id="rId13"/>
    <p:sldId id="267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5FFFB-1F92-4E67-A9AD-A75EEE60CC6F}" type="datetimeFigureOut">
              <a:rPr lang="en-US" smtClean="0"/>
              <a:t>6/22/2008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564BB-9DDD-4F65-8AD5-6F3C50E34B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21417-0293-4D11-A623-374A4E989609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26FD-B671-4854-8BA5-EDD3A47BD779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97E3-D360-4E52-9FE9-E297D209B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MyFiles\Misc\GLOBEC-Wkshp-June-2008\slidesmoviesglobec\surfaceSicontours.avi" TargetMode="Externa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MyFiles\Misc\GLOBEC-Wkshp-June-2008\slidesmoviesglobec\surfaceNO3uptakecontours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MyFiles\Misc\GLOBEC-Wkshp-June-2008\slidesmoviesglobec\200mNO3150mmasking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MyFiles\Misc\GLOBEC-Wkshp-June-2008\slidesmoviesglobec\200mSi150mmasking.av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a.unh.edu/" TargetMode="External"/><Relationship Id="rId2" Type="http://schemas.openxmlformats.org/officeDocument/2006/relationships/hyperlink" Target="http://www.nodc.noaa.gov/OC5/WOD05/pr_wod05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My%20Documents\MyFiles\Misc\GLOBEC-Wkshp-June-2008\slidesmoviesglobec\surfaceNO3contours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OM-Map-Background-3w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9050"/>
            <a:ext cx="9351963" cy="699135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000099"/>
                </a:solidFill>
              </a:rPr>
              <a:t>A Nutrient Climatology for the</a:t>
            </a:r>
          </a:p>
          <a:p>
            <a:pPr algn="ctr" eaLnBrk="0" hangingPunct="0"/>
            <a:r>
              <a:rPr lang="en-US" sz="4000" b="1" dirty="0" smtClean="0">
                <a:solidFill>
                  <a:srgbClr val="000099"/>
                </a:solidFill>
              </a:rPr>
              <a:t>Gulf </a:t>
            </a:r>
            <a:r>
              <a:rPr lang="en-US" sz="4000" b="1" dirty="0">
                <a:solidFill>
                  <a:srgbClr val="000099"/>
                </a:solidFill>
              </a:rPr>
              <a:t>of Maine </a:t>
            </a:r>
            <a:r>
              <a:rPr lang="en-US" sz="4000" b="1" dirty="0">
                <a:solidFill>
                  <a:srgbClr val="000099"/>
                </a:solidFill>
                <a:cs typeface="Arial" charset="0"/>
              </a:rPr>
              <a:t>− </a:t>
            </a:r>
            <a:r>
              <a:rPr lang="en-US" sz="4000" b="1" dirty="0">
                <a:solidFill>
                  <a:srgbClr val="000099"/>
                </a:solidFill>
              </a:rPr>
              <a:t>Georges Bank </a:t>
            </a:r>
            <a:r>
              <a:rPr lang="en-US" sz="4000" b="1" dirty="0" smtClean="0">
                <a:solidFill>
                  <a:srgbClr val="000099"/>
                </a:solidFill>
              </a:rPr>
              <a:t>Region 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133600" y="3048000"/>
            <a:ext cx="449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June </a:t>
            </a:r>
            <a:r>
              <a:rPr lang="en-US" sz="3200" b="1" dirty="0">
                <a:solidFill>
                  <a:srgbClr val="000000"/>
                </a:solidFill>
              </a:rPr>
              <a:t>23, </a:t>
            </a:r>
            <a:r>
              <a:rPr lang="en-US" sz="3200" b="1" dirty="0" smtClean="0">
                <a:solidFill>
                  <a:srgbClr val="000000"/>
                </a:solidFill>
              </a:rPr>
              <a:t>2008</a:t>
            </a:r>
            <a:r>
              <a:rPr lang="en-US" sz="3200" b="1" dirty="0">
                <a:solidFill>
                  <a:srgbClr val="000000"/>
                </a:solidFill>
              </a:rPr>
              <a:t/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/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i="1" dirty="0">
                <a:solidFill>
                  <a:srgbClr val="000000"/>
                </a:solidFill>
              </a:rPr>
              <a:t>David Townsend</a:t>
            </a:r>
            <a:br>
              <a:rPr lang="en-US" sz="3200" b="1" i="1" dirty="0">
                <a:solidFill>
                  <a:srgbClr val="000000"/>
                </a:solidFill>
              </a:rPr>
            </a:br>
            <a:r>
              <a:rPr lang="en-US" sz="3200" b="1" i="1" dirty="0">
                <a:solidFill>
                  <a:srgbClr val="000000"/>
                </a:solidFill>
              </a:rPr>
              <a:t>Nathan </a:t>
            </a:r>
            <a:r>
              <a:rPr lang="en-US" sz="3200" b="1" i="1" dirty="0" err="1">
                <a:solidFill>
                  <a:srgbClr val="000000"/>
                </a:solidFill>
              </a:rPr>
              <a:t>Rebuck</a:t>
            </a:r>
            <a:r>
              <a:rPr lang="en-US" sz="3200" b="1" i="1" dirty="0">
                <a:solidFill>
                  <a:srgbClr val="000000"/>
                </a:solidFill>
              </a:rPr>
              <a:t/>
            </a:r>
            <a:br>
              <a:rPr lang="en-US" sz="3200" b="1" i="1" dirty="0">
                <a:solidFill>
                  <a:srgbClr val="000000"/>
                </a:solidFill>
              </a:rPr>
            </a:br>
            <a:r>
              <a:rPr lang="en-US" sz="3200" b="1" i="1" dirty="0">
                <a:solidFill>
                  <a:srgbClr val="000000"/>
                </a:solidFill>
              </a:rPr>
              <a:t>Maura Thomas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rfaceSicontour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" y="1600200"/>
            <a:ext cx="63500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Surface </a:t>
            </a:r>
            <a:r>
              <a:rPr lang="en-US" sz="2400" dirty="0" smtClean="0"/>
              <a:t>Silicate</a:t>
            </a:r>
            <a:endParaRPr lang="en-US" sz="2400" dirty="0" smtClean="0"/>
          </a:p>
          <a:p>
            <a:r>
              <a:rPr lang="en-US" dirty="0" smtClean="0"/>
              <a:t>N=48,346; much lower confidence in offshore winter months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762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Potential Primary Production 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-based):</a:t>
            </a:r>
          </a:p>
          <a:p>
            <a:endParaRPr lang="en-US" dirty="0" smtClean="0"/>
          </a:p>
        </p:txBody>
      </p:sp>
      <p:pic>
        <p:nvPicPr>
          <p:cNvPr id="4" name="surfaceNO3uptakecontour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447800"/>
            <a:ext cx="6629400" cy="4972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282" y="762000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e.g.,  Prod </a:t>
            </a:r>
            <a:r>
              <a:rPr lang="el-GR" sz="2400" dirty="0" smtClean="0"/>
              <a:t>α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09800" y="762000"/>
            <a:ext cx="517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V/Vmax = 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/(NO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</a:t>
            </a:r>
            <a:r>
              <a:rPr lang="en-US" sz="2400" dirty="0" err="1" smtClean="0"/>
              <a:t>Ksp</a:t>
            </a:r>
            <a:r>
              <a:rPr lang="en-US" sz="2400" dirty="0" smtClean="0"/>
              <a:t>)… </a:t>
            </a:r>
            <a:r>
              <a:rPr lang="en-US" sz="2400" i="1" dirty="0" err="1" smtClean="0"/>
              <a:t>Ksp</a:t>
            </a:r>
            <a:r>
              <a:rPr lang="en-US" sz="2400" i="1" dirty="0" smtClean="0"/>
              <a:t>=1.5uM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200m 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/>
              <a:t>(with </a:t>
            </a:r>
            <a:r>
              <a:rPr lang="en-US" sz="2400" dirty="0" smtClean="0"/>
              <a:t>150m </a:t>
            </a:r>
            <a:r>
              <a:rPr lang="en-US" sz="2400" dirty="0" smtClean="0"/>
              <a:t>mask)</a:t>
            </a:r>
            <a:endParaRPr lang="en-US" dirty="0" smtClean="0"/>
          </a:p>
          <a:p>
            <a:pPr lvl="1"/>
            <a:r>
              <a:rPr lang="en-US" dirty="0" smtClean="0"/>
              <a:t>Note cool colors inshore are generally shallower than 200m (i.e. junk </a:t>
            </a:r>
            <a:r>
              <a:rPr lang="en-US" dirty="0" smtClean="0"/>
              <a:t>data from gridding), </a:t>
            </a:r>
            <a:r>
              <a:rPr lang="en-US" dirty="0" smtClean="0"/>
              <a:t>but larger coherent trends in basins are </a:t>
            </a:r>
            <a:r>
              <a:rPr lang="en-US" dirty="0" smtClean="0"/>
              <a:t>data-driven </a:t>
            </a:r>
            <a:endParaRPr lang="en-US" dirty="0"/>
          </a:p>
        </p:txBody>
      </p:sp>
      <p:pic>
        <p:nvPicPr>
          <p:cNvPr id="4" name="200mNO3150mmaski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1295400"/>
            <a:ext cx="6832600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200m </a:t>
            </a:r>
            <a:r>
              <a:rPr lang="en-US" sz="2400" dirty="0" smtClean="0"/>
              <a:t>Si(OH)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(with </a:t>
            </a:r>
            <a:r>
              <a:rPr lang="en-US" sz="2400" dirty="0" smtClean="0"/>
              <a:t>150m </a:t>
            </a:r>
            <a:r>
              <a:rPr lang="en-US" sz="2400" dirty="0" smtClean="0"/>
              <a:t>mask)</a:t>
            </a:r>
            <a:endParaRPr lang="en-US" dirty="0" smtClean="0"/>
          </a:p>
          <a:p>
            <a:pPr lvl="1"/>
            <a:r>
              <a:rPr lang="en-US" dirty="0" smtClean="0"/>
              <a:t>Note cool colors inshore are generally shallower than 200m (i.e. junk </a:t>
            </a:r>
            <a:r>
              <a:rPr lang="en-US" dirty="0" smtClean="0"/>
              <a:t>data from gridding), </a:t>
            </a:r>
            <a:r>
              <a:rPr lang="en-US" dirty="0" smtClean="0"/>
              <a:t>but larger coherent trends in basins are </a:t>
            </a:r>
            <a:r>
              <a:rPr lang="en-US" dirty="0" smtClean="0"/>
              <a:t>data-driven </a:t>
            </a:r>
            <a:endParaRPr lang="en-US" dirty="0"/>
          </a:p>
        </p:txBody>
      </p:sp>
      <p:pic>
        <p:nvPicPr>
          <p:cNvPr id="4" name="200mSi150mmaski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295400"/>
            <a:ext cx="695960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 minute grid, smoothed version of the USGS 15 second bathymetric grid (from K. Smith, WHOI)</a:t>
            </a:r>
          </a:p>
          <a:p>
            <a:endParaRPr lang="en-US" dirty="0"/>
          </a:p>
          <a:p>
            <a:r>
              <a:rPr lang="en-US" dirty="0" smtClean="0"/>
              <a:t>Objective analysis for 12 months (calculated for the 15</a:t>
            </a:r>
            <a:r>
              <a:rPr lang="en-US" baseline="30000" dirty="0" smtClean="0"/>
              <a:t>th</a:t>
            </a:r>
            <a:r>
              <a:rPr lang="en-US" dirty="0" smtClean="0"/>
              <a:t> of each month)</a:t>
            </a:r>
          </a:p>
          <a:p>
            <a:r>
              <a:rPr lang="en-US" dirty="0" smtClean="0"/>
              <a:t>nine z-layers (1m-10m-20m-30m-40m-50m-100m-150m-200m) </a:t>
            </a:r>
          </a:p>
          <a:p>
            <a:r>
              <a:rPr lang="en-US" dirty="0" smtClean="0"/>
              <a:t>calculated as z ±5 (0-5, 5-15, 15-25, 25-35, 35-45, 45-55, 95-105, 145-155, 195-205)</a:t>
            </a:r>
          </a:p>
          <a:p>
            <a:endParaRPr lang="en-US" dirty="0"/>
          </a:p>
          <a:p>
            <a:r>
              <a:rPr lang="en-US" dirty="0" smtClean="0"/>
              <a:t>Computed based on relative weightings of x, y, z, date, Temperature, Salinity, and log(bathymetry) to retain some separation across frontal zones and along the shallower contours</a:t>
            </a:r>
          </a:p>
          <a:p>
            <a:endParaRPr lang="en-US" dirty="0" smtClean="0"/>
          </a:p>
          <a:p>
            <a:r>
              <a:rPr lang="en-US" dirty="0" smtClean="0"/>
              <a:t>Gaussian weighting function for all parameters; standard deviations for each </a:t>
            </a:r>
            <a:r>
              <a:rPr lang="en-US" dirty="0" err="1" smtClean="0"/>
              <a:t>x,y</a:t>
            </a:r>
            <a:r>
              <a:rPr lang="en-US" dirty="0" smtClean="0"/>
              <a:t>=50km, </a:t>
            </a:r>
          </a:p>
          <a:p>
            <a:r>
              <a:rPr lang="en-US" dirty="0" smtClean="0"/>
              <a:t>z=10m,</a:t>
            </a:r>
          </a:p>
          <a:p>
            <a:r>
              <a:rPr lang="en-US" dirty="0" smtClean="0"/>
              <a:t>date=30 days</a:t>
            </a:r>
          </a:p>
          <a:p>
            <a:r>
              <a:rPr lang="en-US" dirty="0" smtClean="0"/>
              <a:t>Temperature=2.5°C,</a:t>
            </a:r>
          </a:p>
          <a:p>
            <a:r>
              <a:rPr lang="en-US" dirty="0" smtClean="0"/>
              <a:t>Salinity=.5 </a:t>
            </a:r>
            <a:r>
              <a:rPr lang="en-US" dirty="0" err="1" smtClean="0"/>
              <a:t>psu</a:t>
            </a:r>
            <a:r>
              <a:rPr lang="en-US" dirty="0" smtClean="0"/>
              <a:t>,</a:t>
            </a:r>
          </a:p>
          <a:p>
            <a:r>
              <a:rPr lang="en-US" dirty="0" smtClean="0"/>
              <a:t>Log bathymetry=.5,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30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Methods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543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monthly calculations (centered on the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each month), linear interpolation between months to generate the smooth animation</a:t>
            </a:r>
          </a:p>
          <a:p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after </a:t>
            </a:r>
            <a:r>
              <a:rPr lang="en-US" sz="2000" dirty="0" smtClean="0"/>
              <a:t>March 15, influence of April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begins rapid drawdown that proceeds through May</a:t>
            </a:r>
          </a:p>
          <a:p>
            <a:pPr>
              <a:buFontTx/>
              <a:buChar char="-"/>
            </a:pPr>
            <a:endParaRPr lang="en-US" sz="2000" dirty="0"/>
          </a:p>
          <a:p>
            <a:r>
              <a:rPr lang="en-US" sz="2000" dirty="0" smtClean="0"/>
              <a:t>Features to watch:</a:t>
            </a:r>
          </a:p>
          <a:p>
            <a:r>
              <a:rPr lang="en-US" sz="2000" dirty="0" smtClean="0"/>
              <a:t>-  coastal </a:t>
            </a:r>
            <a:r>
              <a:rPr lang="en-US" sz="2000" dirty="0" smtClean="0"/>
              <a:t>region, both Nova Scotia, Eastern Maine, and Western Gulf</a:t>
            </a:r>
          </a:p>
          <a:p>
            <a:r>
              <a:rPr lang="en-US" sz="2000" dirty="0" smtClean="0"/>
              <a:t>-  Browns </a:t>
            </a:r>
            <a:r>
              <a:rPr lang="en-US" sz="2000" dirty="0" smtClean="0"/>
              <a:t>Bank “feeding” the NS side of the Coastal Current</a:t>
            </a:r>
          </a:p>
          <a:p>
            <a:r>
              <a:rPr lang="en-US" sz="2000" dirty="0" smtClean="0"/>
              <a:t>-  GSC </a:t>
            </a:r>
            <a:r>
              <a:rPr lang="en-US" sz="2000" dirty="0" smtClean="0"/>
              <a:t>and NE Peak of </a:t>
            </a:r>
            <a:r>
              <a:rPr lang="en-US" sz="2000" dirty="0" smtClean="0"/>
              <a:t>Georges </a:t>
            </a:r>
            <a:r>
              <a:rPr lang="en-US" sz="2000" dirty="0" smtClean="0"/>
              <a:t>with higher values in early summer</a:t>
            </a:r>
          </a:p>
          <a:p>
            <a:r>
              <a:rPr lang="en-US" sz="2000" dirty="0" smtClean="0"/>
              <a:t>-  highest </a:t>
            </a:r>
            <a:r>
              <a:rPr lang="en-US" sz="2000" dirty="0" smtClean="0"/>
              <a:t>values in western gulf in late winter/early spring</a:t>
            </a:r>
          </a:p>
          <a:p>
            <a:r>
              <a:rPr lang="en-US" sz="2000" dirty="0" smtClean="0"/>
              <a:t>-  low </a:t>
            </a:r>
            <a:r>
              <a:rPr lang="en-US" sz="2000" dirty="0" smtClean="0"/>
              <a:t>values south of </a:t>
            </a:r>
            <a:r>
              <a:rPr lang="en-US" sz="2000" dirty="0" smtClean="0"/>
              <a:t>Cape Cod </a:t>
            </a:r>
            <a:r>
              <a:rPr lang="en-US" sz="2000" dirty="0" smtClean="0"/>
              <a:t>into Mid-Atlantic region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1000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Notes: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994" y="152400"/>
            <a:ext cx="785020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762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N&gt;73,889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152400"/>
            <a:ext cx="80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Year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05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GoM</a:t>
            </a:r>
            <a:r>
              <a:rPr lang="en-US" sz="2800" dirty="0" smtClean="0"/>
              <a:t> </a:t>
            </a:r>
            <a:r>
              <a:rPr lang="en-US" sz="2800" dirty="0" smtClean="0"/>
              <a:t>Nutrient Database (as of 1 Apr 2008):</a:t>
            </a:r>
          </a:p>
          <a:p>
            <a:r>
              <a:rPr lang="en-US" sz="2400" dirty="0" smtClean="0"/>
              <a:t>	</a:t>
            </a:r>
            <a:r>
              <a:rPr lang="en-US" sz="2400" i="1" dirty="0" err="1" smtClean="0"/>
              <a:t>Rebuck</a:t>
            </a:r>
            <a:r>
              <a:rPr lang="en-US" sz="2400" i="1" dirty="0" smtClean="0"/>
              <a:t>/Townsend, University of Maine</a:t>
            </a:r>
          </a:p>
          <a:p>
            <a:endParaRPr lang="en-US" sz="2400" dirty="0" smtClean="0"/>
          </a:p>
          <a:p>
            <a:r>
              <a:rPr lang="en-US" sz="2400" dirty="0" smtClean="0"/>
              <a:t>Data Sources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554063"/>
            <a:ext cx="6934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WOD- </a:t>
            </a:r>
            <a:r>
              <a:rPr lang="en-US" sz="2000" dirty="0" smtClean="0"/>
              <a:t>(1930-2006; incl. Dec 2007 update 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algn="ctr"/>
            <a:r>
              <a:rPr lang="en-US" sz="1600" i="1" dirty="0" smtClean="0">
                <a:hlinkClick r:id="rId2"/>
              </a:rPr>
              <a:t>http://</a:t>
            </a:r>
            <a:r>
              <a:rPr lang="en-US" sz="1600" i="1" dirty="0" smtClean="0">
                <a:hlinkClick r:id="rId2"/>
              </a:rPr>
              <a:t>www.nodc.noaa.gov/OC5/WOD05/pr_wod05.html</a:t>
            </a:r>
            <a:endParaRPr lang="en-US" sz="1600" i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 DWT</a:t>
            </a:r>
            <a:r>
              <a:rPr lang="en-US" sz="2000" dirty="0" smtClean="0"/>
              <a:t>– (1998-2007)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smtClean="0"/>
              <a:t>DWT-</a:t>
            </a:r>
            <a:r>
              <a:rPr lang="en-US" sz="2000" i="1" dirty="0" smtClean="0"/>
              <a:t>GLOBEC</a:t>
            </a:r>
            <a:r>
              <a:rPr lang="en-US" sz="2000" dirty="0" smtClean="0"/>
              <a:t>– (1997-1999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dirty="0" smtClean="0"/>
              <a:t>DWT-</a:t>
            </a:r>
            <a:r>
              <a:rPr lang="en-US" sz="2000" i="1" dirty="0" smtClean="0"/>
              <a:t>GOMTOX</a:t>
            </a:r>
            <a:r>
              <a:rPr lang="en-US" sz="2000" dirty="0" smtClean="0"/>
              <a:t> – (</a:t>
            </a:r>
            <a:r>
              <a:rPr lang="en-US" sz="2000" dirty="0" smtClean="0"/>
              <a:t>2007)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WHOI- (2003-2006) </a:t>
            </a:r>
            <a:r>
              <a:rPr lang="en-US" sz="2000" dirty="0" smtClean="0"/>
              <a:t>provided by </a:t>
            </a:r>
            <a:r>
              <a:rPr lang="en-US" sz="2000" dirty="0" smtClean="0"/>
              <a:t>D. </a:t>
            </a:r>
            <a:r>
              <a:rPr lang="en-US" sz="2000" dirty="0" err="1" smtClean="0"/>
              <a:t>McGillicuddy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PETRIE- (1925-2005) </a:t>
            </a:r>
            <a:r>
              <a:rPr lang="en-US" sz="2000" dirty="0" smtClean="0"/>
              <a:t>provided by </a:t>
            </a:r>
            <a:r>
              <a:rPr lang="en-US" sz="2000" dirty="0" smtClean="0"/>
              <a:t>B. Petrie </a:t>
            </a:r>
            <a:r>
              <a:rPr lang="en-US" sz="2000" dirty="0" smtClean="0"/>
              <a:t>(</a:t>
            </a:r>
            <a:r>
              <a:rPr lang="en-US" sz="2000" dirty="0" smtClean="0"/>
              <a:t>BIO). </a:t>
            </a:r>
            <a:endParaRPr lang="en-US" sz="2000" dirty="0" smtClean="0"/>
          </a:p>
          <a:p>
            <a:pPr lvl="1"/>
            <a:r>
              <a:rPr lang="en-US" sz="2000" i="1" dirty="0" smtClean="0"/>
              <a:t>Marine Environmental </a:t>
            </a:r>
            <a:r>
              <a:rPr lang="en-US" sz="2000" i="1" dirty="0" smtClean="0"/>
              <a:t>Science Division (MESD) at BIO as well as the Marine </a:t>
            </a:r>
            <a:r>
              <a:rPr lang="en-US" sz="2000" i="1" dirty="0" smtClean="0"/>
              <a:t>Environ </a:t>
            </a:r>
            <a:r>
              <a:rPr lang="en-US" sz="2000" i="1" dirty="0" smtClean="0"/>
              <a:t>Data </a:t>
            </a:r>
            <a:r>
              <a:rPr lang="en-US" sz="2000" i="1" dirty="0" smtClean="0"/>
              <a:t>Serv. (</a:t>
            </a:r>
            <a:r>
              <a:rPr lang="en-US" sz="2000" i="1" dirty="0" smtClean="0"/>
              <a:t>MEDS) in Ottawa.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AZMP-(1999-2006) Atlantic Zone Monitoring Program </a:t>
            </a:r>
            <a:r>
              <a:rPr lang="en-US" sz="2000" dirty="0" smtClean="0"/>
              <a:t>AZMP</a:t>
            </a:r>
          </a:p>
          <a:p>
            <a:pPr lvl="1"/>
            <a:r>
              <a:rPr lang="en-US" sz="2000" i="1" dirty="0" smtClean="0"/>
              <a:t>Integrated Science Data Management </a:t>
            </a:r>
            <a:r>
              <a:rPr lang="en-US" sz="2000" i="1" dirty="0" smtClean="0"/>
              <a:t>(ISDM), as part of the Dep. Fisheries and Oceans Canada (DFO)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UNH-COOA-</a:t>
            </a:r>
            <a:r>
              <a:rPr lang="en-US" sz="2000" dirty="0" smtClean="0"/>
              <a:t>(2004-2008) </a:t>
            </a:r>
            <a:r>
              <a:rPr lang="en-US" sz="2000" dirty="0" smtClean="0"/>
              <a:t>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 smtClean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www.cooa.unh.edu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286938"/>
          <a:ext cx="7772400" cy="563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495"/>
                <a:gridCol w="291465"/>
                <a:gridCol w="2072640"/>
                <a:gridCol w="1036320"/>
                <a:gridCol w="1554480"/>
              </a:tblGrid>
              <a:tr h="7798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Rebuck</a:t>
                      </a:r>
                      <a:r>
                        <a:rPr lang="en-US" dirty="0" smtClean="0"/>
                        <a:t>/Townsend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GoM</a:t>
                      </a:r>
                      <a:r>
                        <a:rPr lang="en-US" baseline="0" dirty="0" smtClean="0"/>
                        <a:t> Regional Nutrient Data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Year Sampled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Number </a:t>
                      </a:r>
                      <a:r>
                        <a:rPr lang="en-US" dirty="0" smtClean="0"/>
                        <a:t>of </a:t>
                      </a:r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/>
                </a:tc>
              </a:tr>
              <a:tr h="543994">
                <a:tc>
                  <a:txBody>
                    <a:bodyPr/>
                    <a:lstStyle/>
                    <a:p>
                      <a:r>
                        <a:rPr lang="en-US" dirty="0" smtClean="0"/>
                        <a:t>WOD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(1930-2006)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49,551</a:t>
                      </a:r>
                      <a:endParaRPr lang="en-US" dirty="0"/>
                    </a:p>
                  </a:txBody>
                  <a:tcPr/>
                </a:tc>
              </a:tr>
              <a:tr h="543994">
                <a:tc>
                  <a:txBody>
                    <a:bodyPr/>
                    <a:lstStyle/>
                    <a:p>
                      <a:r>
                        <a:rPr lang="en-US" dirty="0" smtClean="0"/>
                        <a:t>PETRIE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(1925-2005)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29,064</a:t>
                      </a:r>
                      <a:endParaRPr lang="en-US" dirty="0"/>
                    </a:p>
                  </a:txBody>
                  <a:tcPr/>
                </a:tc>
              </a:tr>
              <a:tr h="543994">
                <a:tc>
                  <a:txBody>
                    <a:bodyPr/>
                    <a:lstStyle/>
                    <a:p>
                      <a:r>
                        <a:rPr lang="en-US" dirty="0" smtClean="0"/>
                        <a:t>DWT </a:t>
                      </a:r>
                      <a:r>
                        <a:rPr lang="en-US" i="1" dirty="0" smtClean="0"/>
                        <a:t>(Misc)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(1998-2007)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12,639</a:t>
                      </a:r>
                    </a:p>
                  </a:txBody>
                  <a:tcPr/>
                </a:tc>
              </a:tr>
              <a:tr h="543994">
                <a:tc>
                  <a:txBody>
                    <a:bodyPr/>
                    <a:lstStyle/>
                    <a:p>
                      <a:r>
                        <a:rPr lang="en-US" dirty="0" smtClean="0"/>
                        <a:t>DWT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(</a:t>
                      </a:r>
                      <a:r>
                        <a:rPr lang="en-US" i="1" dirty="0" smtClean="0"/>
                        <a:t>GLOBEC)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(1997-1999)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3,925</a:t>
                      </a:r>
                      <a:endParaRPr lang="en-US" dirty="0"/>
                    </a:p>
                  </a:txBody>
                  <a:tcPr/>
                </a:tc>
              </a:tr>
              <a:tr h="543994">
                <a:tc>
                  <a:txBody>
                    <a:bodyPr/>
                    <a:lstStyle/>
                    <a:p>
                      <a:r>
                        <a:rPr lang="en-US" dirty="0" smtClean="0"/>
                        <a:t>DWT </a:t>
                      </a:r>
                      <a:r>
                        <a:rPr lang="en-US" i="1" dirty="0" smtClean="0"/>
                        <a:t>(GOMTOX)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(2007) Two cruises!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3,249</a:t>
                      </a:r>
                      <a:endParaRPr lang="en-US" dirty="0"/>
                    </a:p>
                  </a:txBody>
                  <a:tcPr/>
                </a:tc>
              </a:tr>
              <a:tr h="543994">
                <a:tc>
                  <a:txBody>
                    <a:bodyPr/>
                    <a:lstStyle/>
                    <a:p>
                      <a:r>
                        <a:rPr lang="en-US" dirty="0" smtClean="0"/>
                        <a:t>WHOI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(2003-2006)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6,478</a:t>
                      </a:r>
                      <a:endParaRPr lang="en-US" dirty="0"/>
                    </a:p>
                  </a:txBody>
                  <a:tcPr/>
                </a:tc>
              </a:tr>
              <a:tr h="543994">
                <a:tc>
                  <a:txBody>
                    <a:bodyPr/>
                    <a:lstStyle/>
                    <a:p>
                      <a:r>
                        <a:rPr lang="en-US" dirty="0" smtClean="0"/>
                        <a:t>AZMP </a:t>
                      </a:r>
                      <a:r>
                        <a:rPr lang="en-US" i="1" dirty="0" smtClean="0"/>
                        <a:t>(DFO Canada)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(1999-2006)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1,893</a:t>
                      </a:r>
                      <a:endParaRPr lang="en-US" dirty="0"/>
                    </a:p>
                  </a:txBody>
                  <a:tcPr/>
                </a:tc>
              </a:tr>
              <a:tr h="543994">
                <a:tc>
                  <a:txBody>
                    <a:bodyPr/>
                    <a:lstStyle/>
                    <a:p>
                      <a:r>
                        <a:rPr lang="en-US" dirty="0" smtClean="0"/>
                        <a:t>Univ. NH </a:t>
                      </a:r>
                      <a:r>
                        <a:rPr lang="en-US" i="1" dirty="0" smtClean="0"/>
                        <a:t>(COOA)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(2004-2008)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1,481</a:t>
                      </a:r>
                      <a:endParaRPr lang="en-US" dirty="0"/>
                    </a:p>
                  </a:txBody>
                  <a:tcPr/>
                </a:tc>
              </a:tr>
              <a:tr h="34789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(1925-2008)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108,232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</a:t>
            </a:r>
            <a:r>
              <a:rPr lang="en-US" b="1" dirty="0" smtClean="0"/>
              <a:t>73,000</a:t>
            </a:r>
            <a:r>
              <a:rPr lang="en-US" dirty="0" smtClean="0"/>
              <a:t> within gridded domain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3581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(binned annually)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232666" y="47683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 of samples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971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(binned annually)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537466" y="15679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 of samples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33400"/>
            <a:ext cx="189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Samples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505200"/>
            <a:ext cx="2419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Samples Analyzed</a:t>
            </a:r>
          </a:p>
          <a:p>
            <a:pPr algn="ctr"/>
            <a:r>
              <a:rPr lang="en-US" sz="2400" i="1" dirty="0" smtClean="0"/>
              <a:t>o</a:t>
            </a:r>
            <a:r>
              <a:rPr lang="en-US" sz="2400" i="1" dirty="0" smtClean="0"/>
              <a:t>nly since 1960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533400"/>
            <a:ext cx="730416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71800" y="5791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month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569268" y="2779068"/>
            <a:ext cx="2971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Number of samples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9317" y="304800"/>
            <a:ext cx="566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Seasonal Distribution of Sample Collections: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245" t="3694" r="6626" b="5182"/>
          <a:stretch>
            <a:fillRect/>
          </a:stretch>
        </p:blipFill>
        <p:spPr bwMode="auto">
          <a:xfrm>
            <a:off x="152399" y="-1"/>
            <a:ext cx="843348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Grid Size = 2x2 minutes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381000"/>
            <a:ext cx="29257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1000"/>
            <a:ext cx="293461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"/>
            <a:ext cx="294450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81000"/>
            <a:ext cx="297497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438400"/>
            <a:ext cx="283696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2400" y="2438400"/>
            <a:ext cx="284218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2438400"/>
            <a:ext cx="29447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2438400"/>
            <a:ext cx="28431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58284" y="4534437"/>
            <a:ext cx="2788106" cy="209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52400" y="4495800"/>
            <a:ext cx="28448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90809" y="4546242"/>
            <a:ext cx="2870006" cy="215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77000" y="4546242"/>
            <a:ext cx="284218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52400" y="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Gridded monthly </a:t>
            </a:r>
            <a:r>
              <a:rPr lang="en-US" sz="2400" dirty="0" smtClean="0"/>
              <a:t>products – Surface Nitrate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533400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533400"/>
            <a:ext cx="63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Feb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533400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533400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2590800"/>
            <a:ext cx="72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May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90800" y="2562225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800600" y="259080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Jul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010400" y="2590800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Aug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4643735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Sep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667000" y="464820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Oct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818371" y="4673958"/>
            <a:ext cx="683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Nov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934200" y="468129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6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Annual Cycle: </a:t>
            </a:r>
            <a:r>
              <a:rPr lang="en-US" sz="3200" i="1" dirty="0" smtClean="0"/>
              <a:t>Surface </a:t>
            </a:r>
            <a:r>
              <a:rPr lang="en-US" sz="3200" i="1" dirty="0" smtClean="0"/>
              <a:t>NO</a:t>
            </a:r>
            <a:r>
              <a:rPr lang="en-US" sz="3200" i="1" baseline="-25000" dirty="0" smtClean="0"/>
              <a:t>3</a:t>
            </a:r>
            <a:endParaRPr lang="en-US" sz="3200" i="1" baseline="-25000" dirty="0"/>
          </a:p>
        </p:txBody>
      </p:sp>
      <p:pic>
        <p:nvPicPr>
          <p:cNvPr id="4" name="surfaceNO3contour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685800"/>
            <a:ext cx="7950200" cy="596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614</Words>
  <Application>Microsoft Office PowerPoint</Application>
  <PresentationFormat>On-screen Show (4:3)</PresentationFormat>
  <Paragraphs>115</Paragraphs>
  <Slides>15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reebo</dc:creator>
  <cp:lastModifiedBy>DavidWTownsend</cp:lastModifiedBy>
  <cp:revision>112</cp:revision>
  <dcterms:created xsi:type="dcterms:W3CDTF">2008-06-17T15:56:10Z</dcterms:created>
  <dcterms:modified xsi:type="dcterms:W3CDTF">2008-06-23T13:17:04Z</dcterms:modified>
</cp:coreProperties>
</file>